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9" r:id="rId3"/>
    <p:sldId id="257" r:id="rId4"/>
    <p:sldId id="258" r:id="rId5"/>
    <p:sldId id="261" r:id="rId6"/>
    <p:sldId id="266" r:id="rId7"/>
    <p:sldId id="265" r:id="rId8"/>
    <p:sldId id="267" r:id="rId9"/>
    <p:sldId id="262" r:id="rId10"/>
    <p:sldId id="264" r:id="rId11"/>
    <p:sldId id="26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8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9D956A-79CD-47A8-8294-AC8B5C542708}" type="datetimeFigureOut">
              <a:rPr lang="en-GB" smtClean="0"/>
              <a:t>23/09/2016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97CE1C-E60E-4A20-BFF6-91E8B4BE16BF}" type="slidenum">
              <a:rPr lang="en-GB" smtClean="0"/>
              <a:t>‹#›</a:t>
            </a:fld>
            <a:endParaRPr lang="en-GB"/>
          </a:p>
        </p:txBody>
      </p:sp>
    </p:spTree>
    <p:extLst>
      <p:ext uri="{BB962C8B-B14F-4D97-AF65-F5344CB8AC3E}">
        <p14:creationId xmlns:p14="http://schemas.microsoft.com/office/powerpoint/2010/main" val="2724063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should take 1.5 – 2 hours: quiz/infographic – 20 mins; speaking/prediction – 15 mins; reading – 20 mins; grammar 20 mins; reading/writing</a:t>
            </a:r>
            <a:r>
              <a:rPr lang="en-GB" baseline="0" dirty="0" smtClean="0"/>
              <a:t> follow-up – 30 mins or more</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2</a:t>
            </a:fld>
            <a:endParaRPr lang="en-GB"/>
          </a:p>
        </p:txBody>
      </p:sp>
    </p:spTree>
    <p:extLst>
      <p:ext uri="{BB962C8B-B14F-4D97-AF65-F5344CB8AC3E}">
        <p14:creationId xmlns:p14="http://schemas.microsoft.com/office/powerpoint/2010/main" val="2117766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learners can read all 3 parts, or you could do a ‘jigsaw</a:t>
            </a:r>
            <a:r>
              <a:rPr lang="en-GB" baseline="0" dirty="0" smtClean="0"/>
              <a:t> reading’, giving one part each in groups of 3: they read and pool what they found out.</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8</a:t>
            </a:fld>
            <a:endParaRPr lang="en-GB"/>
          </a:p>
        </p:txBody>
      </p:sp>
    </p:spTree>
    <p:extLst>
      <p:ext uri="{BB962C8B-B14F-4D97-AF65-F5344CB8AC3E}">
        <p14:creationId xmlns:p14="http://schemas.microsoft.com/office/powerpoint/2010/main" val="2216832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it had been an hour later, it would have been full of</a:t>
            </a:r>
            <a:r>
              <a:rPr lang="en-GB" baseline="0" dirty="0" smtClean="0"/>
              <a:t> 6,000 workers, who wouldn’t have been able to escape the factory.</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12</a:t>
            </a:fld>
            <a:endParaRPr lang="en-GB"/>
          </a:p>
        </p:txBody>
      </p:sp>
    </p:spTree>
    <p:extLst>
      <p:ext uri="{BB962C8B-B14F-4D97-AF65-F5344CB8AC3E}">
        <p14:creationId xmlns:p14="http://schemas.microsoft.com/office/powerpoint/2010/main" val="3874556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they had been in a union, maybe they would have been able to say no.</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13</a:t>
            </a:fld>
            <a:endParaRPr lang="en-GB"/>
          </a:p>
        </p:txBody>
      </p:sp>
    </p:spTree>
    <p:extLst>
      <p:ext uri="{BB962C8B-B14F-4D97-AF65-F5344CB8AC3E}">
        <p14:creationId xmlns:p14="http://schemas.microsoft.com/office/powerpoint/2010/main" val="2098967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good opportunity to review the form and function of the 3</a:t>
            </a:r>
            <a:r>
              <a:rPr lang="en-GB" baseline="30000" dirty="0" smtClean="0"/>
              <a:t>rd</a:t>
            </a:r>
            <a:r>
              <a:rPr lang="en-GB" dirty="0" smtClean="0"/>
              <a:t> conditional.</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14</a:t>
            </a:fld>
            <a:endParaRPr lang="en-GB"/>
          </a:p>
        </p:txBody>
      </p:sp>
    </p:spTree>
    <p:extLst>
      <p:ext uri="{BB962C8B-B14F-4D97-AF65-F5344CB8AC3E}">
        <p14:creationId xmlns:p14="http://schemas.microsoft.com/office/powerpoint/2010/main" val="2902833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Possible endings:  1/</a:t>
            </a:r>
            <a:r>
              <a:rPr lang="en-GB" baseline="0" dirty="0" smtClean="0"/>
              <a:t> …they would have made sure the factories were safe.    2/ … the union might have got them safer working conditions.  3/ ..there wouldn’t have been so much demand for more cheap clothes.   4/ ..the fashion companies might not have bought clothes from them.</a:t>
            </a:r>
            <a:endParaRPr lang="en-GB" dirty="0"/>
          </a:p>
        </p:txBody>
      </p:sp>
      <p:sp>
        <p:nvSpPr>
          <p:cNvPr id="4" name="Slide Number Placeholder 3"/>
          <p:cNvSpPr>
            <a:spLocks noGrp="1"/>
          </p:cNvSpPr>
          <p:nvPr>
            <p:ph type="sldNum" sz="quarter" idx="10"/>
          </p:nvPr>
        </p:nvSpPr>
        <p:spPr/>
        <p:txBody>
          <a:bodyPr/>
          <a:lstStyle/>
          <a:p>
            <a:fld id="{B897CE1C-E60E-4A20-BFF6-91E8B4BE16BF}" type="slidenum">
              <a:rPr lang="en-GB" smtClean="0"/>
              <a:t>15</a:t>
            </a:fld>
            <a:endParaRPr lang="en-GB"/>
          </a:p>
        </p:txBody>
      </p:sp>
    </p:spTree>
    <p:extLst>
      <p:ext uri="{BB962C8B-B14F-4D97-AF65-F5344CB8AC3E}">
        <p14:creationId xmlns:p14="http://schemas.microsoft.com/office/powerpoint/2010/main" val="1288152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2C8841-0E1F-43D2-98B1-106B7B254CF9}" type="datetimeFigureOut">
              <a:rPr lang="en-GB" smtClean="0"/>
              <a:t>23/09/2016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12139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2C8841-0E1F-43D2-98B1-106B7B254CF9}" type="datetimeFigureOut">
              <a:rPr lang="en-GB" smtClean="0"/>
              <a:t>23/09/2016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2218339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2C8841-0E1F-43D2-98B1-106B7B254CF9}" type="datetimeFigureOut">
              <a:rPr lang="en-GB" smtClean="0"/>
              <a:t>23/09/2016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3929884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2C8841-0E1F-43D2-98B1-106B7B254CF9}" type="datetimeFigureOut">
              <a:rPr lang="en-GB" smtClean="0"/>
              <a:t>23/09/2016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4034051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2C8841-0E1F-43D2-98B1-106B7B254CF9}" type="datetimeFigureOut">
              <a:rPr lang="en-GB" smtClean="0"/>
              <a:t>23/09/2016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1435425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2C8841-0E1F-43D2-98B1-106B7B254CF9}" type="datetimeFigureOut">
              <a:rPr lang="en-GB" smtClean="0"/>
              <a:t>23/09/2016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1901003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2C8841-0E1F-43D2-98B1-106B7B254CF9}" type="datetimeFigureOut">
              <a:rPr lang="en-GB" smtClean="0"/>
              <a:t>23/09/2016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1471479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2C8841-0E1F-43D2-98B1-106B7B254CF9}" type="datetimeFigureOut">
              <a:rPr lang="en-GB" smtClean="0"/>
              <a:t>23/09/2016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1956366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C8841-0E1F-43D2-98B1-106B7B254CF9}" type="datetimeFigureOut">
              <a:rPr lang="en-GB" smtClean="0"/>
              <a:t>23/09/2016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382264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C8841-0E1F-43D2-98B1-106B7B254CF9}" type="datetimeFigureOut">
              <a:rPr lang="en-GB" smtClean="0"/>
              <a:t>23/09/2016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641505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C8841-0E1F-43D2-98B1-106B7B254CF9}" type="datetimeFigureOut">
              <a:rPr lang="en-GB" smtClean="0"/>
              <a:t>23/09/2016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76A8D7-3F9E-4322-AB89-D2F5DBA9DA96}" type="slidenum">
              <a:rPr lang="en-GB" smtClean="0"/>
              <a:t>‹#›</a:t>
            </a:fld>
            <a:endParaRPr lang="en-GB"/>
          </a:p>
        </p:txBody>
      </p:sp>
    </p:spTree>
    <p:extLst>
      <p:ext uri="{BB962C8B-B14F-4D97-AF65-F5344CB8AC3E}">
        <p14:creationId xmlns:p14="http://schemas.microsoft.com/office/powerpoint/2010/main" val="690012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2C8841-0E1F-43D2-98B1-106B7B254CF9}" type="datetimeFigureOut">
              <a:rPr lang="en-GB" smtClean="0"/>
              <a:t>23/09/2016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76A8D7-3F9E-4322-AB89-D2F5DBA9DA96}" type="slidenum">
              <a:rPr lang="en-GB" smtClean="0"/>
              <a:t>‹#›</a:t>
            </a:fld>
            <a:endParaRPr lang="en-GB"/>
          </a:p>
        </p:txBody>
      </p:sp>
    </p:spTree>
    <p:extLst>
      <p:ext uri="{BB962C8B-B14F-4D97-AF65-F5344CB8AC3E}">
        <p14:creationId xmlns:p14="http://schemas.microsoft.com/office/powerpoint/2010/main" val="1821935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newint.org/issues/2016/09/01/trade-unions/" TargetMode="External"/><Relationship Id="rId2" Type="http://schemas.openxmlformats.org/officeDocument/2006/relationships/hyperlink" Target="https://eewiki.newint.org/index.php/Issue_495"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450703"/>
          </a:xfrm>
        </p:spPr>
        <p:txBody>
          <a:bodyPr>
            <a:normAutofit fontScale="90000"/>
          </a:bodyPr>
          <a:lstStyle/>
          <a:p>
            <a:r>
              <a:rPr lang="en-GB" sz="8800" b="1" dirty="0" smtClean="0"/>
              <a:t>Rana Plaza and trade unions</a:t>
            </a:r>
            <a:endParaRPr lang="en-GB" sz="8800" b="1" dirty="0"/>
          </a:p>
        </p:txBody>
      </p:sp>
      <p:sp>
        <p:nvSpPr>
          <p:cNvPr id="3" name="Subtitle 2"/>
          <p:cNvSpPr>
            <a:spLocks noGrp="1"/>
          </p:cNvSpPr>
          <p:nvPr>
            <p:ph type="subTitle" idx="1"/>
          </p:nvPr>
        </p:nvSpPr>
        <p:spPr>
          <a:xfrm>
            <a:off x="3347864" y="4797152"/>
            <a:ext cx="4424536" cy="1728192"/>
          </a:xfrm>
        </p:spPr>
        <p:txBody>
          <a:bodyPr>
            <a:normAutofit fontScale="92500" lnSpcReduction="20000"/>
          </a:bodyPr>
          <a:lstStyle/>
          <a:p>
            <a:pPr>
              <a:defRPr/>
            </a:pPr>
            <a:r>
              <a:rPr lang="en-GB" altLang="en-US" b="1" dirty="0">
                <a:solidFill>
                  <a:schemeClr val="accent6">
                    <a:lumMod val="50000"/>
                  </a:schemeClr>
                </a:solidFill>
              </a:rPr>
              <a:t>New Internationalist Easier English</a:t>
            </a:r>
          </a:p>
          <a:p>
            <a:pPr>
              <a:defRPr/>
            </a:pPr>
            <a:r>
              <a:rPr lang="en-GB" altLang="en-US" b="1" dirty="0">
                <a:solidFill>
                  <a:srgbClr val="00B050"/>
                </a:solidFill>
              </a:rPr>
              <a:t>Ready Intermediate Lesson</a:t>
            </a:r>
          </a:p>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85" y="4581128"/>
            <a:ext cx="28098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3363" y="332656"/>
            <a:ext cx="637063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0201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dirty="0" smtClean="0"/>
              <a:t>After Rana Plaza – part 3</a:t>
            </a:r>
            <a:endParaRPr lang="en-GB" dirty="0"/>
          </a:p>
        </p:txBody>
      </p:sp>
      <p:sp>
        <p:nvSpPr>
          <p:cNvPr id="3" name="Content Placeholder 2"/>
          <p:cNvSpPr>
            <a:spLocks noGrp="1"/>
          </p:cNvSpPr>
          <p:nvPr>
            <p:ph idx="1"/>
          </p:nvPr>
        </p:nvSpPr>
        <p:spPr>
          <a:xfrm>
            <a:off x="107504" y="836712"/>
            <a:ext cx="8928992" cy="6021288"/>
          </a:xfrm>
        </p:spPr>
        <p:txBody>
          <a:bodyPr>
            <a:normAutofit fontScale="70000" lnSpcReduction="20000"/>
          </a:bodyPr>
          <a:lstStyle/>
          <a:p>
            <a:pPr marL="0" indent="0">
              <a:buNone/>
            </a:pPr>
            <a:r>
              <a:rPr lang="en-GB" sz="3400" dirty="0" smtClean="0"/>
              <a:t>Most of the union representatives from factories are women. But the union leaders are mostly men. 85 per cent of clothes workers in Bangladesh are women, so they need more representation. Women have even more problems than men at work </a:t>
            </a:r>
            <a:r>
              <a:rPr lang="en-GB" sz="3400" dirty="0" err="1" smtClean="0"/>
              <a:t>eg</a:t>
            </a:r>
            <a:r>
              <a:rPr lang="en-GB" sz="3400" dirty="0" smtClean="0"/>
              <a:t>. conditions that affect their reproductive health. Also, employers treat women differently at work from men. ‘Women always doing the difficult tasks,’ explains one woman. ‘The men do the packing and earn much more than us. But we work very hard, too.’ </a:t>
            </a:r>
          </a:p>
          <a:p>
            <a:pPr marL="0" indent="0">
              <a:buNone/>
            </a:pPr>
            <a:r>
              <a:rPr lang="en-GB" sz="3400" dirty="0" smtClean="0"/>
              <a:t>Trade unions need female leaders, but in Bangladesh, they need to fight against male control. Change is slow. They have training sessions on gender awareness and women’s leadership. They also change union rules and restrict important leadership positions (</a:t>
            </a:r>
            <a:r>
              <a:rPr lang="en-GB" sz="3400" dirty="0" err="1" smtClean="0"/>
              <a:t>eg</a:t>
            </a:r>
            <a:r>
              <a:rPr lang="en-GB" sz="3400" dirty="0" smtClean="0"/>
              <a:t>. general secretary and president) to women only. </a:t>
            </a:r>
          </a:p>
          <a:p>
            <a:pPr marL="0" indent="0">
              <a:buNone/>
            </a:pPr>
            <a:r>
              <a:rPr lang="en-GB" sz="3400" dirty="0" smtClean="0"/>
              <a:t>Women are actively fighting for their rights, even when this puts them in danger. Factory owners often pay gangs to violently beat, threaten to kill and sexually harass women who lead and join unions. Nearly all clothes worker women in the unions have suffered verbal abuse or physical or sexual assault. The women now accept all this risk as part of the fight. </a:t>
            </a:r>
          </a:p>
          <a:p>
            <a:endParaRPr lang="en-GB" dirty="0"/>
          </a:p>
        </p:txBody>
      </p:sp>
    </p:spTree>
    <p:extLst>
      <p:ext uri="{BB962C8B-B14F-4D97-AF65-F5344CB8AC3E}">
        <p14:creationId xmlns:p14="http://schemas.microsoft.com/office/powerpoint/2010/main" val="2410392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76672"/>
          </a:xfrm>
        </p:spPr>
        <p:txBody>
          <a:bodyPr>
            <a:normAutofit fontScale="90000"/>
          </a:bodyPr>
          <a:lstStyle/>
          <a:p>
            <a:r>
              <a:rPr lang="en-GB" dirty="0" smtClean="0"/>
              <a:t>After Rana Plaza – part 4</a:t>
            </a:r>
            <a:endParaRPr lang="en-GB" dirty="0"/>
          </a:p>
        </p:txBody>
      </p:sp>
      <p:sp>
        <p:nvSpPr>
          <p:cNvPr id="3" name="Content Placeholder 2"/>
          <p:cNvSpPr>
            <a:spLocks noGrp="1"/>
          </p:cNvSpPr>
          <p:nvPr>
            <p:ph idx="1"/>
          </p:nvPr>
        </p:nvSpPr>
        <p:spPr>
          <a:xfrm>
            <a:off x="107504" y="476672"/>
            <a:ext cx="9036496" cy="6381328"/>
          </a:xfrm>
        </p:spPr>
        <p:txBody>
          <a:bodyPr>
            <a:normAutofit fontScale="55000" lnSpcReduction="20000"/>
          </a:bodyPr>
          <a:lstStyle/>
          <a:p>
            <a:pPr marL="0" indent="0">
              <a:buNone/>
            </a:pPr>
            <a:r>
              <a:rPr lang="en-GB" sz="3600" dirty="0" smtClean="0"/>
              <a:t>After Rana Plaza, the world now knows about the very bad working conditions in the factories that make clothes for big global fashion companies. But these companies still try to stop workers joining unions – even though this is the best way to stop another factory collapse. They don’t publish details of the factories in their supply chain, they stop local trade unions investigating working conditions and using the information to tell companies and their customers. A few companies (</a:t>
            </a:r>
            <a:r>
              <a:rPr lang="en-GB" sz="3600" dirty="0" err="1" smtClean="0"/>
              <a:t>eg</a:t>
            </a:r>
            <a:r>
              <a:rPr lang="en-GB" sz="3600" dirty="0" smtClean="0"/>
              <a:t>. H&amp;M and Marks and Spencer) have published their supply chain information, but they have not shown how much production is in each factory. When someone finds abuse, the fashion company usually says that only a small percentage of their clothes come from there, so they don’t have much control of working conditions. </a:t>
            </a:r>
          </a:p>
          <a:p>
            <a:pPr marL="0" indent="0">
              <a:buNone/>
            </a:pPr>
            <a:r>
              <a:rPr lang="en-GB" sz="3600" dirty="0" smtClean="0"/>
              <a:t>Also there are ‘yellow unions’- this makes their situation even more difficult. Factories or political parties start these ‘yellow unions’ and they stop workers from starting their own independent, representative unions by stopping workers fighting for their rights. These ‘yellow unions’ say they represent workers but they stop them doing collective action and make it difficult for them to know that it is possible to have a really representative union. </a:t>
            </a:r>
          </a:p>
          <a:p>
            <a:pPr marL="0" indent="0">
              <a:buNone/>
            </a:pPr>
            <a:r>
              <a:rPr lang="en-GB" sz="3600" dirty="0" smtClean="0"/>
              <a:t>International union federations </a:t>
            </a:r>
            <a:r>
              <a:rPr lang="en-GB" sz="3600" dirty="0" err="1" smtClean="0"/>
              <a:t>eg</a:t>
            </a:r>
            <a:r>
              <a:rPr lang="en-GB" sz="3600" dirty="0" smtClean="0"/>
              <a:t>. </a:t>
            </a:r>
            <a:r>
              <a:rPr lang="en-GB" sz="3600" dirty="0" err="1" smtClean="0"/>
              <a:t>IndustriALL</a:t>
            </a:r>
            <a:r>
              <a:rPr lang="en-GB" sz="3600" dirty="0" smtClean="0"/>
              <a:t> need to check which unions they connect with. If they allow yellow unions to join, they do not support the independent trade unions in their fight to support workers. Yellow unions can be corrupt and are not good for the labour movement. </a:t>
            </a:r>
          </a:p>
          <a:p>
            <a:pPr marL="0" indent="0">
              <a:buNone/>
            </a:pPr>
            <a:r>
              <a:rPr lang="en-GB" sz="3600" dirty="0" smtClean="0"/>
              <a:t>Alia, a woman who has worked very hard for women’s rights with the NGWF, says they need solidarity. ‘If we can’t work together and fight together,’ she says, ‘we have nothing.’ Workers really need to be able to join unions. They need the support and education. If clothes workers organize and get education through the unions, they could be very strong. </a:t>
            </a:r>
          </a:p>
          <a:p>
            <a:endParaRPr lang="en-GB" dirty="0" smtClean="0"/>
          </a:p>
          <a:p>
            <a:endParaRPr lang="en-GB" dirty="0"/>
          </a:p>
        </p:txBody>
      </p:sp>
    </p:spTree>
    <p:extLst>
      <p:ext uri="{BB962C8B-B14F-4D97-AF65-F5344CB8AC3E}">
        <p14:creationId xmlns:p14="http://schemas.microsoft.com/office/powerpoint/2010/main" val="4093028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Grammar: put the </a:t>
            </a:r>
            <a:r>
              <a:rPr lang="en-GB" b="1" dirty="0" smtClean="0">
                <a:solidFill>
                  <a:srgbClr val="0070C0"/>
                </a:solidFill>
              </a:rPr>
              <a:t>blue</a:t>
            </a:r>
            <a:r>
              <a:rPr lang="en-GB" dirty="0" smtClean="0"/>
              <a:t> words in order to make a correct sentence:</a:t>
            </a:r>
            <a:endParaRPr lang="en-GB" dirty="0"/>
          </a:p>
        </p:txBody>
      </p:sp>
      <p:sp>
        <p:nvSpPr>
          <p:cNvPr id="3" name="Content Placeholder 2"/>
          <p:cNvSpPr>
            <a:spLocks noGrp="1"/>
          </p:cNvSpPr>
          <p:nvPr>
            <p:ph sz="half" idx="1"/>
          </p:nvPr>
        </p:nvSpPr>
        <p:spPr>
          <a:xfrm>
            <a:off x="457200" y="1600200"/>
            <a:ext cx="4546848" cy="4781128"/>
          </a:xfrm>
        </p:spPr>
        <p:txBody>
          <a:bodyPr>
            <a:normAutofit lnSpcReduction="10000"/>
          </a:bodyPr>
          <a:lstStyle/>
          <a:p>
            <a:pPr marL="0" indent="0">
              <a:buNone/>
            </a:pPr>
            <a:r>
              <a:rPr lang="en-GB" sz="4800" dirty="0" smtClean="0"/>
              <a:t>T</a:t>
            </a:r>
            <a:r>
              <a:rPr lang="en-GB" sz="4800" dirty="0" smtClean="0"/>
              <a:t>here was a fire in a clothes factory in Dhaka. If it had been an hour later, it ……..</a:t>
            </a:r>
          </a:p>
          <a:p>
            <a:pPr marL="0" indent="0">
              <a:buNone/>
            </a:pPr>
            <a:endParaRPr lang="en-GB" dirty="0" smtClean="0"/>
          </a:p>
          <a:p>
            <a:endParaRPr lang="en-GB" dirty="0"/>
          </a:p>
        </p:txBody>
      </p:sp>
      <p:sp>
        <p:nvSpPr>
          <p:cNvPr id="4" name="Content Placeholder 3"/>
          <p:cNvSpPr>
            <a:spLocks noGrp="1"/>
          </p:cNvSpPr>
          <p:nvPr>
            <p:ph sz="half" idx="2"/>
          </p:nvPr>
        </p:nvSpPr>
        <p:spPr>
          <a:xfrm>
            <a:off x="5364088" y="1600200"/>
            <a:ext cx="3600400" cy="4925144"/>
          </a:xfrm>
        </p:spPr>
        <p:txBody>
          <a:bodyPr>
            <a:normAutofit lnSpcReduction="10000"/>
          </a:bodyPr>
          <a:lstStyle/>
          <a:p>
            <a:pPr marL="0" indent="0">
              <a:buNone/>
            </a:pPr>
            <a:r>
              <a:rPr lang="en-GB" sz="3600" b="1" dirty="0">
                <a:solidFill>
                  <a:srgbClr val="0070C0"/>
                </a:solidFill>
              </a:rPr>
              <a:t>o</a:t>
            </a:r>
            <a:r>
              <a:rPr lang="en-GB" sz="3600" b="1" dirty="0" smtClean="0">
                <a:solidFill>
                  <a:srgbClr val="0070C0"/>
                </a:solidFill>
              </a:rPr>
              <a:t>f 6,000 </a:t>
            </a:r>
          </a:p>
          <a:p>
            <a:pPr marL="0" indent="0">
              <a:buNone/>
            </a:pPr>
            <a:r>
              <a:rPr lang="en-GB" sz="3600" b="1" dirty="0" smtClean="0">
                <a:solidFill>
                  <a:srgbClr val="0070C0"/>
                </a:solidFill>
              </a:rPr>
              <a:t>to escape</a:t>
            </a:r>
          </a:p>
          <a:p>
            <a:pPr marL="0" indent="0">
              <a:buNone/>
            </a:pPr>
            <a:r>
              <a:rPr lang="en-GB" sz="3600" b="1" dirty="0">
                <a:solidFill>
                  <a:srgbClr val="0070C0"/>
                </a:solidFill>
              </a:rPr>
              <a:t>t</a:t>
            </a:r>
            <a:r>
              <a:rPr lang="en-GB" sz="3600" b="1" dirty="0" smtClean="0">
                <a:solidFill>
                  <a:srgbClr val="0070C0"/>
                </a:solidFill>
              </a:rPr>
              <a:t>he factory</a:t>
            </a:r>
          </a:p>
          <a:p>
            <a:pPr marL="0" indent="0">
              <a:buNone/>
            </a:pPr>
            <a:r>
              <a:rPr lang="en-GB" sz="3600" b="1" dirty="0">
                <a:solidFill>
                  <a:srgbClr val="0070C0"/>
                </a:solidFill>
              </a:rPr>
              <a:t>w</a:t>
            </a:r>
            <a:r>
              <a:rPr lang="en-GB" sz="3600" b="1" dirty="0" smtClean="0">
                <a:solidFill>
                  <a:srgbClr val="0070C0"/>
                </a:solidFill>
              </a:rPr>
              <a:t>ouldn’t have</a:t>
            </a:r>
          </a:p>
          <a:p>
            <a:pPr marL="0" indent="0">
              <a:buNone/>
            </a:pPr>
            <a:r>
              <a:rPr lang="en-GB" sz="3600" b="1" dirty="0">
                <a:solidFill>
                  <a:srgbClr val="0070C0"/>
                </a:solidFill>
              </a:rPr>
              <a:t>b</a:t>
            </a:r>
            <a:r>
              <a:rPr lang="en-GB" sz="3600" b="1" dirty="0" smtClean="0">
                <a:solidFill>
                  <a:srgbClr val="0070C0"/>
                </a:solidFill>
              </a:rPr>
              <a:t>een full</a:t>
            </a:r>
          </a:p>
          <a:p>
            <a:pPr marL="0" indent="0">
              <a:buNone/>
            </a:pPr>
            <a:r>
              <a:rPr lang="en-GB" sz="3600" b="1" dirty="0">
                <a:solidFill>
                  <a:srgbClr val="0070C0"/>
                </a:solidFill>
              </a:rPr>
              <a:t>w</a:t>
            </a:r>
            <a:r>
              <a:rPr lang="en-GB" sz="3600" b="1" dirty="0" smtClean="0">
                <a:solidFill>
                  <a:srgbClr val="0070C0"/>
                </a:solidFill>
              </a:rPr>
              <a:t>orkers, who</a:t>
            </a:r>
          </a:p>
          <a:p>
            <a:pPr marL="0" indent="0">
              <a:buNone/>
            </a:pPr>
            <a:r>
              <a:rPr lang="en-GB" sz="3600" b="1" dirty="0">
                <a:solidFill>
                  <a:srgbClr val="0070C0"/>
                </a:solidFill>
              </a:rPr>
              <a:t>b</a:t>
            </a:r>
            <a:r>
              <a:rPr lang="en-GB" sz="3600" b="1" dirty="0" smtClean="0">
                <a:solidFill>
                  <a:srgbClr val="0070C0"/>
                </a:solidFill>
              </a:rPr>
              <a:t>een able</a:t>
            </a:r>
          </a:p>
          <a:p>
            <a:pPr marL="0" indent="0">
              <a:buNone/>
            </a:pPr>
            <a:r>
              <a:rPr lang="en-GB" sz="3600" b="1" dirty="0">
                <a:solidFill>
                  <a:srgbClr val="0070C0"/>
                </a:solidFill>
              </a:rPr>
              <a:t>w</a:t>
            </a:r>
            <a:r>
              <a:rPr lang="en-GB" sz="3600" b="1" dirty="0" smtClean="0">
                <a:solidFill>
                  <a:srgbClr val="0070C0"/>
                </a:solidFill>
              </a:rPr>
              <a:t>ould have</a:t>
            </a:r>
          </a:p>
          <a:p>
            <a:pPr marL="0" indent="0">
              <a:buNone/>
            </a:pPr>
            <a:endParaRPr lang="en-GB" dirty="0" smtClean="0"/>
          </a:p>
          <a:p>
            <a:pPr marL="0" indent="0">
              <a:buNone/>
            </a:pPr>
            <a:endParaRPr lang="en-GB" dirty="0"/>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5159110"/>
            <a:ext cx="3096344" cy="1813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4450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16632"/>
            <a:ext cx="8712968" cy="1152128"/>
          </a:xfrm>
        </p:spPr>
        <p:txBody>
          <a:bodyPr>
            <a:normAutofit fontScale="90000"/>
          </a:bodyPr>
          <a:lstStyle/>
          <a:p>
            <a:r>
              <a:rPr lang="en-GB" dirty="0" smtClean="0"/>
              <a:t>Complete the middle sentence with the </a:t>
            </a:r>
            <a:r>
              <a:rPr lang="en-GB" b="1" dirty="0" smtClean="0">
                <a:solidFill>
                  <a:srgbClr val="C00000"/>
                </a:solidFill>
              </a:rPr>
              <a:t>brown</a:t>
            </a:r>
            <a:r>
              <a:rPr lang="en-GB" dirty="0" smtClean="0"/>
              <a:t> words (in the right order!): </a:t>
            </a:r>
            <a:endParaRPr lang="en-GB" dirty="0"/>
          </a:p>
        </p:txBody>
      </p:sp>
      <p:sp>
        <p:nvSpPr>
          <p:cNvPr id="3" name="Content Placeholder 2"/>
          <p:cNvSpPr>
            <a:spLocks noGrp="1"/>
          </p:cNvSpPr>
          <p:nvPr>
            <p:ph sz="half" idx="1"/>
          </p:nvPr>
        </p:nvSpPr>
        <p:spPr>
          <a:xfrm>
            <a:off x="323528" y="1600200"/>
            <a:ext cx="4680520" cy="5141168"/>
          </a:xfrm>
        </p:spPr>
        <p:txBody>
          <a:bodyPr>
            <a:normAutofit/>
          </a:bodyPr>
          <a:lstStyle/>
          <a:p>
            <a:pPr marL="0" indent="0">
              <a:buNone/>
            </a:pPr>
            <a:r>
              <a:rPr lang="en-GB" sz="3200" dirty="0" smtClean="0"/>
              <a:t>Rana Plaza managers ordered them to go back to work. They did not have the power to refuse. If ….. ………………………………….….. ……………………..………….……  A few hours later, they died inside the collapsed factory. </a:t>
            </a:r>
          </a:p>
          <a:p>
            <a:endParaRPr lang="en-GB" dirty="0"/>
          </a:p>
        </p:txBody>
      </p:sp>
      <p:sp>
        <p:nvSpPr>
          <p:cNvPr id="5" name="Content Placeholder 4"/>
          <p:cNvSpPr>
            <a:spLocks noGrp="1"/>
          </p:cNvSpPr>
          <p:nvPr>
            <p:ph sz="half" idx="2"/>
          </p:nvPr>
        </p:nvSpPr>
        <p:spPr>
          <a:xfrm>
            <a:off x="5580112" y="1484784"/>
            <a:ext cx="3240360" cy="5373216"/>
          </a:xfrm>
        </p:spPr>
        <p:txBody>
          <a:bodyPr>
            <a:noAutofit/>
          </a:bodyPr>
          <a:lstStyle/>
          <a:p>
            <a:pPr marL="0" indent="0">
              <a:buNone/>
            </a:pPr>
            <a:r>
              <a:rPr lang="en-GB" sz="3600" b="1" dirty="0" smtClean="0">
                <a:solidFill>
                  <a:srgbClr val="C00000"/>
                </a:solidFill>
              </a:rPr>
              <a:t>union,    have</a:t>
            </a:r>
          </a:p>
          <a:p>
            <a:pPr marL="0" indent="0">
              <a:buNone/>
            </a:pPr>
            <a:r>
              <a:rPr lang="en-GB" sz="3600" b="1" dirty="0">
                <a:solidFill>
                  <a:srgbClr val="C00000"/>
                </a:solidFill>
              </a:rPr>
              <a:t>h</a:t>
            </a:r>
            <a:r>
              <a:rPr lang="en-GB" sz="3600" b="1" dirty="0" smtClean="0">
                <a:solidFill>
                  <a:srgbClr val="C00000"/>
                </a:solidFill>
              </a:rPr>
              <a:t>ad     would</a:t>
            </a:r>
          </a:p>
          <a:p>
            <a:pPr marL="0" indent="0">
              <a:buNone/>
            </a:pPr>
            <a:r>
              <a:rPr lang="en-GB" sz="3600" b="1" dirty="0">
                <a:solidFill>
                  <a:srgbClr val="C00000"/>
                </a:solidFill>
              </a:rPr>
              <a:t>b</a:t>
            </a:r>
            <a:r>
              <a:rPr lang="en-GB" sz="3600" b="1" dirty="0" smtClean="0">
                <a:solidFill>
                  <a:srgbClr val="C00000"/>
                </a:solidFill>
              </a:rPr>
              <a:t>een    they</a:t>
            </a:r>
          </a:p>
          <a:p>
            <a:pPr marL="0" indent="0">
              <a:buNone/>
            </a:pPr>
            <a:r>
              <a:rPr lang="en-GB" sz="3600" b="1" dirty="0">
                <a:solidFill>
                  <a:srgbClr val="C00000"/>
                </a:solidFill>
              </a:rPr>
              <a:t>n</a:t>
            </a:r>
            <a:r>
              <a:rPr lang="en-GB" sz="3600" b="1" dirty="0" smtClean="0">
                <a:solidFill>
                  <a:srgbClr val="C00000"/>
                </a:solidFill>
              </a:rPr>
              <a:t>o        to</a:t>
            </a:r>
          </a:p>
          <a:p>
            <a:pPr marL="0" indent="0">
              <a:buNone/>
            </a:pPr>
            <a:r>
              <a:rPr lang="en-GB" sz="3600" b="1" dirty="0">
                <a:solidFill>
                  <a:srgbClr val="C00000"/>
                </a:solidFill>
              </a:rPr>
              <a:t>s</a:t>
            </a:r>
            <a:r>
              <a:rPr lang="en-GB" sz="3600" b="1" dirty="0" smtClean="0">
                <a:solidFill>
                  <a:srgbClr val="C00000"/>
                </a:solidFill>
              </a:rPr>
              <a:t>ay      able</a:t>
            </a:r>
          </a:p>
          <a:p>
            <a:pPr marL="0" indent="0">
              <a:buNone/>
            </a:pPr>
            <a:r>
              <a:rPr lang="en-GB" sz="3600" b="1" dirty="0" smtClean="0">
                <a:solidFill>
                  <a:srgbClr val="C00000"/>
                </a:solidFill>
              </a:rPr>
              <a:t>in         been</a:t>
            </a:r>
          </a:p>
          <a:p>
            <a:pPr marL="0" indent="0">
              <a:buNone/>
            </a:pPr>
            <a:r>
              <a:rPr lang="en-GB" sz="3600" b="1" dirty="0">
                <a:solidFill>
                  <a:srgbClr val="C00000"/>
                </a:solidFill>
              </a:rPr>
              <a:t>t</a:t>
            </a:r>
            <a:r>
              <a:rPr lang="en-GB" sz="3600" b="1" dirty="0" smtClean="0">
                <a:solidFill>
                  <a:srgbClr val="C00000"/>
                </a:solidFill>
              </a:rPr>
              <a:t>hey       a</a:t>
            </a:r>
          </a:p>
          <a:p>
            <a:pPr marL="0" indent="0">
              <a:buNone/>
            </a:pPr>
            <a:r>
              <a:rPr lang="en-GB" sz="3600" b="1" dirty="0" smtClean="0">
                <a:solidFill>
                  <a:srgbClr val="C00000"/>
                </a:solidFill>
              </a:rPr>
              <a:t>maybe</a:t>
            </a:r>
            <a:endParaRPr lang="en-GB" sz="3600" b="1" dirty="0">
              <a:solidFill>
                <a:srgbClr val="C00000"/>
              </a:solidFill>
            </a:endParaRPr>
          </a:p>
        </p:txBody>
      </p:sp>
    </p:spTree>
    <p:extLst>
      <p:ext uri="{BB962C8B-B14F-4D97-AF65-F5344CB8AC3E}">
        <p14:creationId xmlns:p14="http://schemas.microsoft.com/office/powerpoint/2010/main" val="380183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b="1" dirty="0" smtClean="0"/>
              <a:t>What’s this grammar? What are the tenses? Why?</a:t>
            </a:r>
            <a:endParaRPr lang="en-GB" b="1" dirty="0"/>
          </a:p>
        </p:txBody>
      </p:sp>
      <p:sp>
        <p:nvSpPr>
          <p:cNvPr id="6" name="Content Placeholder 5"/>
          <p:cNvSpPr>
            <a:spLocks noGrp="1"/>
          </p:cNvSpPr>
          <p:nvPr>
            <p:ph idx="1"/>
          </p:nvPr>
        </p:nvSpPr>
        <p:spPr>
          <a:xfrm>
            <a:off x="179512" y="1484784"/>
            <a:ext cx="8856984" cy="5256584"/>
          </a:xfrm>
        </p:spPr>
        <p:txBody>
          <a:bodyPr>
            <a:normAutofit/>
          </a:bodyPr>
          <a:lstStyle/>
          <a:p>
            <a:pPr marL="0" indent="0">
              <a:buNone/>
            </a:pPr>
            <a:r>
              <a:rPr lang="en-GB" dirty="0" smtClean="0"/>
              <a:t>a) T</a:t>
            </a:r>
            <a:r>
              <a:rPr lang="en-GB" dirty="0" smtClean="0"/>
              <a:t>here was a fire in a clothes factory in Dhaka. </a:t>
            </a:r>
            <a:r>
              <a:rPr lang="en-GB" b="1" dirty="0" smtClean="0">
                <a:solidFill>
                  <a:srgbClr val="7030A0"/>
                </a:solidFill>
              </a:rPr>
              <a:t>If it had been </a:t>
            </a:r>
            <a:r>
              <a:rPr lang="en-GB" dirty="0" smtClean="0"/>
              <a:t>an hour later, the factory </a:t>
            </a:r>
            <a:r>
              <a:rPr lang="en-GB" b="1" dirty="0" smtClean="0">
                <a:solidFill>
                  <a:srgbClr val="7030A0"/>
                </a:solidFill>
              </a:rPr>
              <a:t>would have been </a:t>
            </a:r>
            <a:r>
              <a:rPr lang="en-GB" dirty="0" smtClean="0"/>
              <a:t>full of 6,000 workers, who</a:t>
            </a:r>
            <a:r>
              <a:rPr lang="en-GB" b="1" dirty="0" smtClean="0">
                <a:solidFill>
                  <a:srgbClr val="7030A0"/>
                </a:solidFill>
              </a:rPr>
              <a:t> wouldn’t have been able</a:t>
            </a:r>
            <a:r>
              <a:rPr lang="en-GB" dirty="0" smtClean="0"/>
              <a:t> to escape. </a:t>
            </a:r>
          </a:p>
          <a:p>
            <a:pPr marL="0" indent="0">
              <a:buNone/>
            </a:pPr>
            <a:r>
              <a:rPr lang="en-GB" dirty="0" smtClean="0"/>
              <a:t>b) Rana Plaza managers ordered them to go back to work. They did not have the power to refuse. </a:t>
            </a:r>
            <a:r>
              <a:rPr lang="en-GB" b="1" dirty="0" smtClean="0">
                <a:solidFill>
                  <a:srgbClr val="FF0000"/>
                </a:solidFill>
              </a:rPr>
              <a:t>If they had been </a:t>
            </a:r>
            <a:r>
              <a:rPr lang="en-GB" dirty="0" smtClean="0"/>
              <a:t>in a union, maybe they </a:t>
            </a:r>
            <a:r>
              <a:rPr lang="en-GB" b="1" dirty="0" smtClean="0">
                <a:solidFill>
                  <a:srgbClr val="FF0000"/>
                </a:solidFill>
              </a:rPr>
              <a:t>would have been able to say </a:t>
            </a:r>
            <a:r>
              <a:rPr lang="en-GB" dirty="0" smtClean="0"/>
              <a:t>no. A few hours later, they died inside the collapsed factory. </a:t>
            </a:r>
          </a:p>
          <a:p>
            <a:endParaRPr lang="en-GB" dirty="0" smtClean="0"/>
          </a:p>
          <a:p>
            <a:endParaRPr lang="en-GB" dirty="0"/>
          </a:p>
        </p:txBody>
      </p:sp>
    </p:spTree>
    <p:extLst>
      <p:ext uri="{BB962C8B-B14F-4D97-AF65-F5344CB8AC3E}">
        <p14:creationId xmlns:p14="http://schemas.microsoft.com/office/powerpoint/2010/main" val="1446811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656184"/>
          </a:xfrm>
        </p:spPr>
        <p:txBody>
          <a:bodyPr>
            <a:normAutofit fontScale="90000"/>
          </a:bodyPr>
          <a:lstStyle/>
          <a:p>
            <a:r>
              <a:rPr lang="en-GB" sz="3600" dirty="0" smtClean="0"/>
              <a:t>The Rana Plaza disaster </a:t>
            </a:r>
            <a:r>
              <a:rPr lang="en-GB" sz="3600" u="sng" dirty="0" smtClean="0"/>
              <a:t>did</a:t>
            </a:r>
            <a:r>
              <a:rPr lang="en-GB" sz="3600" dirty="0" smtClean="0"/>
              <a:t> happen, and many people died. Complete these sentences to create imaginary alternatives:</a:t>
            </a:r>
            <a:endParaRPr lang="en-GB" sz="3600" dirty="0"/>
          </a:p>
        </p:txBody>
      </p:sp>
      <p:sp>
        <p:nvSpPr>
          <p:cNvPr id="3" name="Content Placeholder 2"/>
          <p:cNvSpPr>
            <a:spLocks noGrp="1"/>
          </p:cNvSpPr>
          <p:nvPr>
            <p:ph idx="1"/>
          </p:nvPr>
        </p:nvSpPr>
        <p:spPr>
          <a:xfrm>
            <a:off x="107504" y="1916832"/>
            <a:ext cx="9036496" cy="4941168"/>
          </a:xfrm>
        </p:spPr>
        <p:txBody>
          <a:bodyPr>
            <a:normAutofit/>
          </a:bodyPr>
          <a:lstStyle/>
          <a:p>
            <a:pPr marL="0" indent="0">
              <a:buNone/>
            </a:pPr>
            <a:r>
              <a:rPr lang="en-GB" dirty="0" smtClean="0"/>
              <a:t>1/ If fashion companies had been concerned about working conditions 10 years ago, …..</a:t>
            </a:r>
          </a:p>
          <a:p>
            <a:pPr marL="0" indent="0">
              <a:buNone/>
            </a:pPr>
            <a:r>
              <a:rPr lang="en-GB" dirty="0" smtClean="0"/>
              <a:t>2/ If all clothes workers in Bangladesh had been in a trade union, ……</a:t>
            </a:r>
          </a:p>
          <a:p>
            <a:pPr marL="0" indent="0">
              <a:buNone/>
            </a:pPr>
            <a:r>
              <a:rPr lang="en-GB" dirty="0" smtClean="0"/>
              <a:t>3/ If people around the world hadn’t started buying so many clothes, ….</a:t>
            </a:r>
          </a:p>
          <a:p>
            <a:pPr marL="0" indent="0">
              <a:buNone/>
            </a:pPr>
            <a:r>
              <a:rPr lang="en-GB" dirty="0" smtClean="0"/>
              <a:t>4/ If labour hadn’t been so cheap in Bangladesh, …</a:t>
            </a:r>
          </a:p>
          <a:p>
            <a:pPr marL="0" indent="0">
              <a:buNone/>
            </a:pPr>
            <a:endParaRPr lang="en-GB" dirty="0" smtClean="0"/>
          </a:p>
          <a:p>
            <a:pPr marL="0" indent="0">
              <a:buNone/>
            </a:pPr>
            <a:r>
              <a:rPr lang="en-GB" sz="2400" dirty="0" smtClean="0">
                <a:solidFill>
                  <a:srgbClr val="7030A0"/>
                </a:solidFill>
              </a:rPr>
              <a:t>now write 3 more 3</a:t>
            </a:r>
            <a:r>
              <a:rPr lang="en-GB" sz="2400" baseline="30000" dirty="0" smtClean="0">
                <a:solidFill>
                  <a:srgbClr val="7030A0"/>
                </a:solidFill>
              </a:rPr>
              <a:t>rd</a:t>
            </a:r>
            <a:r>
              <a:rPr lang="en-GB" sz="2400" dirty="0" smtClean="0">
                <a:solidFill>
                  <a:srgbClr val="7030A0"/>
                </a:solidFill>
              </a:rPr>
              <a:t> conditional sentences about unions / Rana Plaza</a:t>
            </a:r>
            <a:endParaRPr lang="en-GB" sz="2400" dirty="0">
              <a:solidFill>
                <a:srgbClr val="7030A0"/>
              </a:solidFill>
            </a:endParaRPr>
          </a:p>
        </p:txBody>
      </p:sp>
    </p:spTree>
    <p:extLst>
      <p:ext uri="{BB962C8B-B14F-4D97-AF65-F5344CB8AC3E}">
        <p14:creationId xmlns:p14="http://schemas.microsoft.com/office/powerpoint/2010/main" val="2703936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122912" cy="1143000"/>
          </a:xfrm>
        </p:spPr>
        <p:txBody>
          <a:bodyPr>
            <a:normAutofit/>
          </a:bodyPr>
          <a:lstStyle/>
          <a:p>
            <a:r>
              <a:rPr lang="en-GB" b="1" dirty="0" smtClean="0"/>
              <a:t>Writing</a:t>
            </a:r>
            <a:endParaRPr lang="en-GB" b="1" dirty="0"/>
          </a:p>
        </p:txBody>
      </p:sp>
      <p:sp>
        <p:nvSpPr>
          <p:cNvPr id="3" name="Content Placeholder 2"/>
          <p:cNvSpPr>
            <a:spLocks noGrp="1"/>
          </p:cNvSpPr>
          <p:nvPr>
            <p:ph idx="1"/>
          </p:nvPr>
        </p:nvSpPr>
        <p:spPr>
          <a:xfrm>
            <a:off x="457200" y="1600200"/>
            <a:ext cx="8435280" cy="4997152"/>
          </a:xfrm>
        </p:spPr>
        <p:txBody>
          <a:bodyPr>
            <a:normAutofit fontScale="92500" lnSpcReduction="10000"/>
          </a:bodyPr>
          <a:lstStyle/>
          <a:p>
            <a:pPr marL="0" indent="0">
              <a:buNone/>
            </a:pPr>
            <a:r>
              <a:rPr lang="en-GB" b="1" dirty="0" smtClean="0">
                <a:solidFill>
                  <a:srgbClr val="FF0000"/>
                </a:solidFill>
              </a:rPr>
              <a:t>Read</a:t>
            </a:r>
            <a:r>
              <a:rPr lang="en-GB" dirty="0" smtClean="0"/>
              <a:t> more about trade unions</a:t>
            </a:r>
          </a:p>
          <a:p>
            <a:pPr marL="0" indent="0">
              <a:buNone/>
            </a:pPr>
            <a:r>
              <a:rPr lang="en-GB" dirty="0" smtClean="0"/>
              <a:t> around the world </a:t>
            </a:r>
          </a:p>
          <a:p>
            <a:pPr marL="0" indent="0">
              <a:buNone/>
            </a:pPr>
            <a:r>
              <a:rPr lang="en-GB" dirty="0" smtClean="0"/>
              <a:t>a) Easier English articles:</a:t>
            </a:r>
            <a:endParaRPr lang="en-GB" dirty="0" smtClean="0">
              <a:hlinkClick r:id="rId2"/>
            </a:endParaRPr>
          </a:p>
          <a:p>
            <a:pPr marL="0" indent="0">
              <a:buNone/>
            </a:pPr>
            <a:r>
              <a:rPr lang="en-GB" dirty="0" smtClean="0">
                <a:hlinkClick r:id="rId2"/>
              </a:rPr>
              <a:t>https://eewiki.newint.org/index.php/Issue_495</a:t>
            </a:r>
            <a:endParaRPr lang="en-GB" dirty="0" smtClean="0"/>
          </a:p>
          <a:p>
            <a:pPr marL="0" indent="0">
              <a:buNone/>
            </a:pPr>
            <a:r>
              <a:rPr lang="en-GB" dirty="0" smtClean="0"/>
              <a:t>Or b) the more difficult, original articles:</a:t>
            </a:r>
          </a:p>
          <a:p>
            <a:pPr marL="0" indent="0">
              <a:buNone/>
            </a:pPr>
            <a:r>
              <a:rPr lang="en-GB" sz="2800" dirty="0" smtClean="0">
                <a:hlinkClick r:id="rId3"/>
              </a:rPr>
              <a:t>https://newint.org/issues/2016/09/01/trade-unions/</a:t>
            </a:r>
            <a:endParaRPr lang="en-GB" sz="2800" dirty="0" smtClean="0"/>
          </a:p>
          <a:p>
            <a:pPr marL="0" indent="0">
              <a:buNone/>
            </a:pPr>
            <a:endParaRPr lang="en-GB" dirty="0" smtClean="0"/>
          </a:p>
          <a:p>
            <a:pPr marL="0" indent="0">
              <a:buNone/>
            </a:pPr>
            <a:r>
              <a:rPr lang="en-GB" sz="4400" b="1" dirty="0" smtClean="0">
                <a:solidFill>
                  <a:srgbClr val="FF0000"/>
                </a:solidFill>
              </a:rPr>
              <a:t>Write</a:t>
            </a:r>
            <a:r>
              <a:rPr lang="en-GB" sz="4400" dirty="0" smtClean="0"/>
              <a:t> an informal letter to a friend, persuading her/him to join a union.</a:t>
            </a:r>
            <a:endParaRPr lang="en-GB" sz="44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3763" y="332656"/>
            <a:ext cx="3453452"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9922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42991" cy="1143000"/>
          </a:xfrm>
        </p:spPr>
        <p:txBody>
          <a:bodyPr/>
          <a:lstStyle/>
          <a:p>
            <a:r>
              <a:rPr lang="en-GB" dirty="0" smtClean="0"/>
              <a:t>This lesson:</a:t>
            </a:r>
            <a:endParaRPr lang="en-GB" dirty="0"/>
          </a:p>
        </p:txBody>
      </p:sp>
      <p:sp>
        <p:nvSpPr>
          <p:cNvPr id="3" name="Content Placeholder 2"/>
          <p:cNvSpPr>
            <a:spLocks noGrp="1"/>
          </p:cNvSpPr>
          <p:nvPr>
            <p:ph idx="1"/>
          </p:nvPr>
        </p:nvSpPr>
        <p:spPr>
          <a:xfrm>
            <a:off x="457200" y="1600200"/>
            <a:ext cx="8229600" cy="4997152"/>
          </a:xfrm>
        </p:spPr>
        <p:txBody>
          <a:bodyPr>
            <a:noAutofit/>
          </a:bodyPr>
          <a:lstStyle/>
          <a:p>
            <a:r>
              <a:rPr lang="en-GB" sz="5400" dirty="0"/>
              <a:t>Q</a:t>
            </a:r>
            <a:r>
              <a:rPr lang="en-GB" sz="5400" dirty="0" smtClean="0"/>
              <a:t>uiz +infographic</a:t>
            </a:r>
          </a:p>
          <a:p>
            <a:r>
              <a:rPr lang="en-GB" sz="5400" dirty="0" smtClean="0"/>
              <a:t>Reading</a:t>
            </a:r>
          </a:p>
          <a:p>
            <a:r>
              <a:rPr lang="en-GB" sz="5400" dirty="0" smtClean="0"/>
              <a:t>Speaking</a:t>
            </a:r>
          </a:p>
          <a:p>
            <a:r>
              <a:rPr lang="en-GB" sz="5400" dirty="0" smtClean="0"/>
              <a:t>Grammar practice</a:t>
            </a:r>
          </a:p>
          <a:p>
            <a:r>
              <a:rPr lang="en-GB" sz="5400" dirty="0" smtClean="0"/>
              <a:t>Writing</a:t>
            </a:r>
            <a:endParaRPr lang="en-GB" sz="54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1" y="620688"/>
            <a:ext cx="2648783"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2923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008" y="116632"/>
            <a:ext cx="4042792" cy="504056"/>
          </a:xfrm>
        </p:spPr>
        <p:txBody>
          <a:bodyPr>
            <a:normAutofit fontScale="90000"/>
          </a:bodyPr>
          <a:lstStyle/>
          <a:p>
            <a:r>
              <a:rPr lang="en-GB" dirty="0" smtClean="0"/>
              <a:t>Quiz:</a:t>
            </a:r>
            <a:endParaRPr lang="en-GB" dirty="0"/>
          </a:p>
        </p:txBody>
      </p:sp>
      <p:sp>
        <p:nvSpPr>
          <p:cNvPr id="3" name="Content Placeholder 2"/>
          <p:cNvSpPr>
            <a:spLocks noGrp="1"/>
          </p:cNvSpPr>
          <p:nvPr>
            <p:ph idx="1"/>
          </p:nvPr>
        </p:nvSpPr>
        <p:spPr>
          <a:xfrm>
            <a:off x="179512" y="620688"/>
            <a:ext cx="8856984" cy="6048672"/>
          </a:xfrm>
        </p:spPr>
        <p:txBody>
          <a:bodyPr>
            <a:normAutofit fontScale="70000" lnSpcReduction="20000"/>
          </a:bodyPr>
          <a:lstStyle/>
          <a:p>
            <a:pPr marL="0" indent="0">
              <a:buNone/>
            </a:pPr>
            <a:r>
              <a:rPr lang="en-GB" b="1" dirty="0" smtClean="0"/>
              <a:t>1) Which country has the highest percentage of workers in a Trade Union?</a:t>
            </a:r>
            <a:r>
              <a:rPr lang="en-GB" dirty="0" smtClean="0"/>
              <a:t> </a:t>
            </a:r>
          </a:p>
          <a:p>
            <a:pPr marL="0" indent="0">
              <a:buNone/>
            </a:pPr>
            <a:r>
              <a:rPr lang="en-GB" i="1" dirty="0" smtClean="0"/>
              <a:t>a) Iceland                     b) Sweden                          c) Canada</a:t>
            </a:r>
            <a:r>
              <a:rPr lang="en-GB" dirty="0" smtClean="0"/>
              <a:t> </a:t>
            </a:r>
          </a:p>
          <a:p>
            <a:pPr marL="0" indent="0">
              <a:buNone/>
            </a:pPr>
            <a:r>
              <a:rPr lang="en-GB" b="1" dirty="0" smtClean="0"/>
              <a:t>2) There is no guarantee of workers' rights in:</a:t>
            </a:r>
            <a:r>
              <a:rPr lang="en-GB" dirty="0" smtClean="0"/>
              <a:t> </a:t>
            </a:r>
          </a:p>
          <a:p>
            <a:pPr marL="0" indent="0">
              <a:buNone/>
            </a:pPr>
            <a:r>
              <a:rPr lang="en-GB" i="1" dirty="0" smtClean="0"/>
              <a:t>a) Ghana and Chile             b) Kenya and the US           c) Belarus and Qatar</a:t>
            </a:r>
            <a:r>
              <a:rPr lang="en-GB" dirty="0" smtClean="0"/>
              <a:t> </a:t>
            </a:r>
          </a:p>
          <a:p>
            <a:pPr marL="0" indent="0">
              <a:buNone/>
            </a:pPr>
            <a:r>
              <a:rPr lang="en-GB" b="1" dirty="0" smtClean="0"/>
              <a:t>3) Which areas of the world have the least reliable working conditions?</a:t>
            </a:r>
            <a:r>
              <a:rPr lang="en-GB" dirty="0" smtClean="0"/>
              <a:t> </a:t>
            </a:r>
          </a:p>
          <a:p>
            <a:pPr marL="0" indent="0">
              <a:buNone/>
            </a:pPr>
            <a:r>
              <a:rPr lang="en-GB" i="1" dirty="0" smtClean="0"/>
              <a:t>a) S. Asia and Sub-Saharan Africa                    b) N. Africa and Latin America                   c) </a:t>
            </a:r>
            <a:r>
              <a:rPr lang="en-GB" i="1" dirty="0" err="1" smtClean="0"/>
              <a:t>S.E.Asia</a:t>
            </a:r>
            <a:r>
              <a:rPr lang="en-GB" i="1" dirty="0" smtClean="0"/>
              <a:t> and the Pacific</a:t>
            </a:r>
            <a:r>
              <a:rPr lang="en-GB" dirty="0" smtClean="0"/>
              <a:t> </a:t>
            </a:r>
          </a:p>
          <a:p>
            <a:pPr marL="0" indent="0">
              <a:buNone/>
            </a:pPr>
            <a:r>
              <a:rPr lang="en-GB" b="1" dirty="0" smtClean="0"/>
              <a:t>4) Which is the biggest international group of unions?:</a:t>
            </a:r>
            <a:r>
              <a:rPr lang="en-GB" dirty="0" smtClean="0"/>
              <a:t> </a:t>
            </a:r>
          </a:p>
          <a:p>
            <a:pPr marL="0" indent="0">
              <a:buNone/>
            </a:pPr>
            <a:r>
              <a:rPr lang="en-GB" i="1" dirty="0" smtClean="0"/>
              <a:t>a) PSI (Public Services International)</a:t>
            </a:r>
            <a:r>
              <a:rPr lang="en-GB" dirty="0" smtClean="0"/>
              <a:t>       </a:t>
            </a:r>
            <a:r>
              <a:rPr lang="en-GB" i="1" dirty="0" smtClean="0"/>
              <a:t>b) UNI (Union Network International)</a:t>
            </a:r>
            <a:r>
              <a:rPr lang="en-GB" dirty="0" smtClean="0"/>
              <a:t> </a:t>
            </a:r>
          </a:p>
          <a:p>
            <a:pPr marL="0" indent="0">
              <a:buNone/>
            </a:pPr>
            <a:r>
              <a:rPr lang="en-GB" i="1" dirty="0" smtClean="0"/>
              <a:t>c) ITF (International Transport Workers Federation)</a:t>
            </a:r>
            <a:r>
              <a:rPr lang="en-GB" dirty="0" smtClean="0"/>
              <a:t> </a:t>
            </a:r>
          </a:p>
          <a:p>
            <a:pPr marL="0" indent="0">
              <a:buNone/>
            </a:pPr>
            <a:r>
              <a:rPr lang="en-GB" b="1" dirty="0" smtClean="0"/>
              <a:t>5) In Britain, what percentage of public sector workers are in a union?</a:t>
            </a:r>
            <a:r>
              <a:rPr lang="en-GB" dirty="0" smtClean="0"/>
              <a:t> </a:t>
            </a:r>
          </a:p>
          <a:p>
            <a:pPr marL="0" indent="0">
              <a:buNone/>
            </a:pPr>
            <a:r>
              <a:rPr lang="en-GB" i="1" dirty="0" smtClean="0"/>
              <a:t>a) 84%      b) 54%      c) 14%</a:t>
            </a:r>
            <a:r>
              <a:rPr lang="en-GB" dirty="0" smtClean="0"/>
              <a:t> </a:t>
            </a:r>
          </a:p>
          <a:p>
            <a:pPr marL="0" indent="0">
              <a:buNone/>
            </a:pPr>
            <a:r>
              <a:rPr lang="en-GB" b="1" dirty="0" smtClean="0"/>
              <a:t>6) In Britain, what percentage of private sector workers are in a union?</a:t>
            </a:r>
            <a:r>
              <a:rPr lang="en-GB" dirty="0" smtClean="0"/>
              <a:t> </a:t>
            </a:r>
          </a:p>
          <a:p>
            <a:pPr marL="0" indent="0">
              <a:buNone/>
            </a:pPr>
            <a:r>
              <a:rPr lang="en-GB" i="1" dirty="0" smtClean="0"/>
              <a:t>a) 84%      b) 54%      c) 14%</a:t>
            </a:r>
            <a:r>
              <a:rPr lang="en-GB" dirty="0" smtClean="0"/>
              <a:t> </a:t>
            </a:r>
          </a:p>
          <a:p>
            <a:pPr marL="0" indent="0">
              <a:buNone/>
            </a:pPr>
            <a:r>
              <a:rPr lang="en-GB" b="1" dirty="0" smtClean="0"/>
              <a:t>7) Union members in Britain earn, on average, how much more than non-union members per hour?:</a:t>
            </a:r>
            <a:r>
              <a:rPr lang="en-GB" dirty="0" smtClean="0"/>
              <a:t>      </a:t>
            </a:r>
            <a:r>
              <a:rPr lang="en-GB" i="1" dirty="0" smtClean="0"/>
              <a:t>a) 10p      b) £1      c)5</a:t>
            </a:r>
            <a:r>
              <a:rPr lang="en-GB" dirty="0" smtClean="0"/>
              <a:t> </a:t>
            </a:r>
          </a:p>
          <a:p>
            <a:pPr marL="0" indent="0">
              <a:buNone/>
            </a:pPr>
            <a:r>
              <a:rPr lang="en-GB" b="1" dirty="0" smtClean="0"/>
              <a:t>8) In the US, what percentage of workers are in a union?:</a:t>
            </a:r>
            <a:r>
              <a:rPr lang="en-GB" dirty="0" smtClean="0"/>
              <a:t>                                                                                                                                </a:t>
            </a:r>
            <a:r>
              <a:rPr lang="en-GB" i="1" dirty="0" smtClean="0"/>
              <a:t>a) 3% b) 10% c) 35%</a:t>
            </a:r>
            <a:r>
              <a:rPr lang="en-GB" dirty="0" smtClean="0"/>
              <a:t>                                  (check answers on </a:t>
            </a:r>
            <a:r>
              <a:rPr lang="en-GB" b="1" dirty="0" smtClean="0">
                <a:solidFill>
                  <a:srgbClr val="7030A0"/>
                </a:solidFill>
              </a:rPr>
              <a:t>infographic</a:t>
            </a:r>
            <a:r>
              <a:rPr lang="en-GB" dirty="0" smtClean="0"/>
              <a:t>&gt;&gt;&gt;&gt;&gt;)</a:t>
            </a:r>
          </a:p>
          <a:p>
            <a:endParaRPr lang="en-GB" dirty="0"/>
          </a:p>
        </p:txBody>
      </p:sp>
    </p:spTree>
    <p:extLst>
      <p:ext uri="{BB962C8B-B14F-4D97-AF65-F5344CB8AC3E}">
        <p14:creationId xmlns:p14="http://schemas.microsoft.com/office/powerpoint/2010/main" val="4036659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108520" y="0"/>
            <a:ext cx="10149967" cy="7173416"/>
          </a:xfrm>
        </p:spPr>
      </p:pic>
    </p:spTree>
    <p:extLst>
      <p:ext uri="{BB962C8B-B14F-4D97-AF65-F5344CB8AC3E}">
        <p14:creationId xmlns:p14="http://schemas.microsoft.com/office/powerpoint/2010/main" val="1462822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4320480" cy="2160240"/>
          </a:xfrm>
        </p:spPr>
        <p:txBody>
          <a:bodyPr>
            <a:normAutofit fontScale="90000"/>
          </a:bodyPr>
          <a:lstStyle/>
          <a:p>
            <a:r>
              <a:rPr lang="en-GB" b="1" dirty="0" smtClean="0"/>
              <a:t>What’s this story? When? Where?</a:t>
            </a:r>
            <a:br>
              <a:rPr lang="en-GB" b="1" dirty="0" smtClean="0"/>
            </a:br>
            <a:r>
              <a:rPr lang="en-GB" b="1" dirty="0" smtClean="0"/>
              <a:t>Why?</a:t>
            </a:r>
            <a:endParaRPr lang="en-GB"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9914" y="2564905"/>
            <a:ext cx="7388111" cy="438277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448"/>
            <a:ext cx="4858954" cy="2849488"/>
          </a:xfrm>
          <a:prstGeom prst="rect">
            <a:avLst/>
          </a:prstGeom>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5009654"/>
            <a:ext cx="2809875" cy="1871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9469" y="2837696"/>
            <a:ext cx="1681346" cy="2176500"/>
          </a:xfrm>
          <a:prstGeom prst="rect">
            <a:avLst/>
          </a:prstGeom>
        </p:spPr>
      </p:pic>
    </p:spTree>
    <p:extLst>
      <p:ext uri="{BB962C8B-B14F-4D97-AF65-F5344CB8AC3E}">
        <p14:creationId xmlns:p14="http://schemas.microsoft.com/office/powerpoint/2010/main" val="24257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78896" cy="1143000"/>
          </a:xfrm>
        </p:spPr>
        <p:txBody>
          <a:bodyPr/>
          <a:lstStyle/>
          <a:p>
            <a:r>
              <a:rPr lang="en-GB" dirty="0" smtClean="0"/>
              <a:t>Questions:</a:t>
            </a:r>
            <a:endParaRPr lang="en-GB" dirty="0"/>
          </a:p>
        </p:txBody>
      </p:sp>
      <p:sp>
        <p:nvSpPr>
          <p:cNvPr id="3" name="Content Placeholder 2"/>
          <p:cNvSpPr>
            <a:spLocks noGrp="1"/>
          </p:cNvSpPr>
          <p:nvPr>
            <p:ph idx="1"/>
          </p:nvPr>
        </p:nvSpPr>
        <p:spPr>
          <a:xfrm>
            <a:off x="251520" y="1340768"/>
            <a:ext cx="8640960" cy="5328592"/>
          </a:xfrm>
        </p:spPr>
        <p:txBody>
          <a:bodyPr>
            <a:normAutofit/>
          </a:bodyPr>
          <a:lstStyle/>
          <a:p>
            <a:pPr marL="0" indent="0">
              <a:buNone/>
            </a:pPr>
            <a:r>
              <a:rPr lang="en-GB" sz="4000" dirty="0" smtClean="0"/>
              <a:t>1/ Where was Rana Plaza?</a:t>
            </a:r>
          </a:p>
          <a:p>
            <a:pPr marL="0" indent="0">
              <a:buNone/>
            </a:pPr>
            <a:r>
              <a:rPr lang="en-GB" sz="4000" dirty="0" smtClean="0"/>
              <a:t>2/ When did it happen?</a:t>
            </a:r>
          </a:p>
          <a:p>
            <a:pPr marL="0" indent="0">
              <a:buNone/>
            </a:pPr>
            <a:r>
              <a:rPr lang="en-GB" sz="4000" dirty="0"/>
              <a:t>3</a:t>
            </a:r>
            <a:r>
              <a:rPr lang="en-GB" sz="4000" dirty="0" smtClean="0"/>
              <a:t>/ How many people died?</a:t>
            </a:r>
          </a:p>
          <a:p>
            <a:pPr marL="0" indent="0">
              <a:buNone/>
            </a:pPr>
            <a:r>
              <a:rPr lang="en-GB" sz="4000" dirty="0"/>
              <a:t>4</a:t>
            </a:r>
            <a:r>
              <a:rPr lang="en-GB" sz="4000" dirty="0" smtClean="0"/>
              <a:t>/ Why?</a:t>
            </a:r>
          </a:p>
          <a:p>
            <a:pPr marL="0" indent="0">
              <a:buNone/>
            </a:pPr>
            <a:r>
              <a:rPr lang="en-GB" sz="4000" dirty="0" smtClean="0"/>
              <a:t>5/ Which organization could help stop this happening again?</a:t>
            </a:r>
          </a:p>
          <a:p>
            <a:pPr marL="0" indent="0">
              <a:buNone/>
            </a:pPr>
            <a:r>
              <a:rPr lang="en-GB" sz="4000" dirty="0"/>
              <a:t> </a:t>
            </a:r>
            <a:r>
              <a:rPr lang="en-GB" sz="4000" dirty="0" smtClean="0"/>
              <a:t>………………</a:t>
            </a:r>
            <a:r>
              <a:rPr lang="en-GB" sz="4000" dirty="0" smtClean="0">
                <a:solidFill>
                  <a:srgbClr val="FF0000"/>
                </a:solidFill>
              </a:rPr>
              <a:t>read the next slide to find out</a:t>
            </a:r>
          </a:p>
          <a:p>
            <a:pPr marL="0" indent="0">
              <a:buNone/>
            </a:pPr>
            <a:endParaRPr lang="en-GB" dirty="0" smtClean="0"/>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32656"/>
            <a:ext cx="3515874" cy="2085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3913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t>After Rana Plaza – part 1</a:t>
            </a:r>
            <a:endParaRPr lang="en-GB" dirty="0"/>
          </a:p>
        </p:txBody>
      </p:sp>
      <p:sp>
        <p:nvSpPr>
          <p:cNvPr id="3" name="Content Placeholder 2"/>
          <p:cNvSpPr>
            <a:spLocks noGrp="1"/>
          </p:cNvSpPr>
          <p:nvPr>
            <p:ph idx="1"/>
          </p:nvPr>
        </p:nvSpPr>
        <p:spPr>
          <a:xfrm>
            <a:off x="323528" y="1196752"/>
            <a:ext cx="8712968" cy="5544616"/>
          </a:xfrm>
        </p:spPr>
        <p:txBody>
          <a:bodyPr>
            <a:normAutofit fontScale="85000" lnSpcReduction="10000"/>
          </a:bodyPr>
          <a:lstStyle/>
          <a:p>
            <a:pPr marL="0" indent="0">
              <a:buNone/>
            </a:pPr>
            <a:r>
              <a:rPr lang="en-GB" dirty="0" smtClean="0"/>
              <a:t>The Rana Plaza factory collapsed in April 2013. 1,130 people died and 2,500 were injured. It was a very important time for women like </a:t>
            </a:r>
            <a:r>
              <a:rPr lang="en-GB" dirty="0" err="1" smtClean="0"/>
              <a:t>Leeli</a:t>
            </a:r>
            <a:r>
              <a:rPr lang="en-GB" dirty="0" smtClean="0"/>
              <a:t>. </a:t>
            </a:r>
            <a:r>
              <a:rPr lang="en-GB" dirty="0" err="1" smtClean="0"/>
              <a:t>Leeli</a:t>
            </a:r>
            <a:r>
              <a:rPr lang="en-GB" dirty="0" smtClean="0"/>
              <a:t> joined the union National Garment Workers Federation (NGWF), after she heard that workers went on strike and got money in compensation after a factory closed. She lives in a slum near her work, but her family (and her son who she can only see once a year) live in her village far away. She sends most of the money she earns to them.</a:t>
            </a:r>
            <a:r>
              <a:rPr lang="en-GB" dirty="0" smtClean="0"/>
              <a:t> </a:t>
            </a:r>
          </a:p>
          <a:p>
            <a:pPr marL="0" indent="0">
              <a:buNone/>
            </a:pPr>
            <a:r>
              <a:rPr lang="en-GB" dirty="0" smtClean="0"/>
              <a:t>There is a lot of exploitation in the clothes industry. After Rana Plaza and all the stories in the media, workers know about the exploitation. They are organizing and fighting back against the global fashion companies. But these companies say they don’t have much power over basic rights of workers. </a:t>
            </a:r>
          </a:p>
          <a:p>
            <a:endParaRPr lang="en-GB" dirty="0"/>
          </a:p>
        </p:txBody>
      </p:sp>
    </p:spTree>
    <p:extLst>
      <p:ext uri="{BB962C8B-B14F-4D97-AF65-F5344CB8AC3E}">
        <p14:creationId xmlns:p14="http://schemas.microsoft.com/office/powerpoint/2010/main" val="3014299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698976" cy="1143000"/>
          </a:xfrm>
        </p:spPr>
        <p:txBody>
          <a:bodyPr>
            <a:normAutofit fontScale="90000"/>
          </a:bodyPr>
          <a:lstStyle/>
          <a:p>
            <a:r>
              <a:rPr lang="en-GB" dirty="0" smtClean="0"/>
              <a:t>Think about, then find out from parts 2, 3 and 4:</a:t>
            </a:r>
            <a:endParaRPr lang="en-GB" dirty="0"/>
          </a:p>
        </p:txBody>
      </p:sp>
      <p:sp>
        <p:nvSpPr>
          <p:cNvPr id="3" name="Content Placeholder 2"/>
          <p:cNvSpPr>
            <a:spLocks noGrp="1"/>
          </p:cNvSpPr>
          <p:nvPr>
            <p:ph idx="1"/>
          </p:nvPr>
        </p:nvSpPr>
        <p:spPr>
          <a:xfrm>
            <a:off x="179512" y="1748458"/>
            <a:ext cx="8856984" cy="4992910"/>
          </a:xfrm>
        </p:spPr>
        <p:txBody>
          <a:bodyPr>
            <a:normAutofit/>
          </a:bodyPr>
          <a:lstStyle/>
          <a:p>
            <a:pPr marL="0" indent="0">
              <a:buNone/>
            </a:pPr>
            <a:r>
              <a:rPr lang="en-GB" dirty="0" smtClean="0"/>
              <a:t>1/What’s the problem with the new Bangladesh labour laws from July 2013?</a:t>
            </a:r>
          </a:p>
          <a:p>
            <a:pPr marL="0" indent="0">
              <a:buNone/>
            </a:pPr>
            <a:r>
              <a:rPr lang="en-GB" dirty="0" smtClean="0"/>
              <a:t>2/ What do unions spend most of their time doing?</a:t>
            </a:r>
          </a:p>
          <a:p>
            <a:pPr marL="0" indent="0">
              <a:buNone/>
            </a:pPr>
            <a:r>
              <a:rPr lang="en-GB" dirty="0" smtClean="0"/>
              <a:t>3/ What are some of the problems for women workers?</a:t>
            </a:r>
          </a:p>
          <a:p>
            <a:pPr marL="0" indent="0">
              <a:buNone/>
            </a:pPr>
            <a:r>
              <a:rPr lang="en-GB" dirty="0" smtClean="0"/>
              <a:t>4/ What excuses do some fashion companies use to say they cannot control conditions for workers?</a:t>
            </a:r>
          </a:p>
          <a:p>
            <a:pPr marL="0" indent="0">
              <a:buNone/>
            </a:pPr>
            <a:r>
              <a:rPr lang="en-GB" dirty="0" smtClean="0"/>
              <a:t>5/ What are ‘yellow unions’ and why are they a problem?</a:t>
            </a:r>
          </a:p>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005" y="-99392"/>
            <a:ext cx="28098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1617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04664"/>
          </a:xfrm>
        </p:spPr>
        <p:txBody>
          <a:bodyPr>
            <a:normAutofit fontScale="90000"/>
          </a:bodyPr>
          <a:lstStyle/>
          <a:p>
            <a:r>
              <a:rPr lang="en-GB" dirty="0" smtClean="0"/>
              <a:t>After Rana Plaza – part 2</a:t>
            </a:r>
            <a:endParaRPr lang="en-GB" dirty="0"/>
          </a:p>
        </p:txBody>
      </p:sp>
      <p:sp>
        <p:nvSpPr>
          <p:cNvPr id="3" name="Content Placeholder 2"/>
          <p:cNvSpPr>
            <a:spLocks noGrp="1"/>
          </p:cNvSpPr>
          <p:nvPr>
            <p:ph idx="1"/>
          </p:nvPr>
        </p:nvSpPr>
        <p:spPr>
          <a:xfrm>
            <a:off x="107504" y="404664"/>
            <a:ext cx="9036496" cy="6453336"/>
          </a:xfrm>
        </p:spPr>
        <p:txBody>
          <a:bodyPr>
            <a:noAutofit/>
          </a:bodyPr>
          <a:lstStyle/>
          <a:p>
            <a:pPr marL="0" indent="0">
              <a:buNone/>
            </a:pPr>
            <a:r>
              <a:rPr lang="en-GB" sz="1700" dirty="0" smtClean="0"/>
              <a:t>Workers know they first need the right to start unions – real change will come from the workers themselves, not fashion companies or their government. They also know that another Rana Plaza could happen tomorrow. Earlier this year, for example, there was a fire in a clothes factory in Dhaka. If it had been an hour later, the factory would have been full of 6,000 workers, who wouldn’t have been able to escape. </a:t>
            </a:r>
          </a:p>
          <a:p>
            <a:pPr marL="0" indent="0">
              <a:buNone/>
            </a:pPr>
            <a:r>
              <a:rPr lang="en-GB" sz="1700" dirty="0" smtClean="0"/>
              <a:t>Weeks after Rana Plaza, the fashion industry signed the Bangladesh Accord on Health and Safety. This was the first time the fashion industry accepted that it is responsible for factory conditions. But this agreement will end in 2018. It will only be a success if it can force companies to make the changes that will make factories safe in the next two years. The workers do not feel very optimistic. They say the only way they can improve conditions is by working together. On the day of the collapse, the workers in Rana Plaza had seen the cracks in the walls and rushed outside, but managers ordered them to go back to work. They did not have the power to refuse. If they had been in a union, maybe they would have been able to say no. A few hours later, they died inside the collapsed factory. </a:t>
            </a:r>
          </a:p>
          <a:p>
            <a:pPr marL="0" indent="0">
              <a:buNone/>
            </a:pPr>
            <a:r>
              <a:rPr lang="en-GB" sz="1700" dirty="0" smtClean="0"/>
              <a:t>In July 2013, Bangladesh changed its labour laws. This made it much easier to start unions. But 30 per cent of the workers in a factory have to join a union before it can be official. It is very difficult to get the first 30 per cent of workers to join because people threaten them. In big factories, 30 per cent can be more than 1,000 workers. Also, people who try to get others to join a union often lose their jobs. </a:t>
            </a:r>
          </a:p>
          <a:p>
            <a:pPr marL="0" indent="0">
              <a:buNone/>
            </a:pPr>
            <a:r>
              <a:rPr lang="en-GB" sz="1700" dirty="0" smtClean="0"/>
              <a:t>But in the last three years, many new unions have started and more workers are joining – but still only five per cent of workers are in unions. Local unions spend a lot of their time fighting to get the jobs back for workers who lose their jobs. Often, they use more energy protecting union leaders than fighting against forced overtime, unpaid wages, unsafe drinking water and too much pressure to reach production targets. </a:t>
            </a:r>
          </a:p>
        </p:txBody>
      </p:sp>
    </p:spTree>
    <p:extLst>
      <p:ext uri="{BB962C8B-B14F-4D97-AF65-F5344CB8AC3E}">
        <p14:creationId xmlns:p14="http://schemas.microsoft.com/office/powerpoint/2010/main" val="1273113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2123</Words>
  <Application>Microsoft Office PowerPoint</Application>
  <PresentationFormat>On-screen Show (4:3)</PresentationFormat>
  <Paragraphs>107</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Rana Plaza and trade unions</vt:lpstr>
      <vt:lpstr>This lesson:</vt:lpstr>
      <vt:lpstr>Quiz:</vt:lpstr>
      <vt:lpstr>PowerPoint Presentation</vt:lpstr>
      <vt:lpstr>What’s this story? When? Where? Why?</vt:lpstr>
      <vt:lpstr>Questions:</vt:lpstr>
      <vt:lpstr>After Rana Plaza – part 1</vt:lpstr>
      <vt:lpstr>Think about, then find out from parts 2, 3 and 4:</vt:lpstr>
      <vt:lpstr>After Rana Plaza – part 2</vt:lpstr>
      <vt:lpstr>After Rana Plaza – part 3</vt:lpstr>
      <vt:lpstr>After Rana Plaza – part 4</vt:lpstr>
      <vt:lpstr>Grammar: put the blue words in order to make a correct sentence:</vt:lpstr>
      <vt:lpstr>Complete the middle sentence with the brown words (in the right order!): </vt:lpstr>
      <vt:lpstr>What’s this grammar? What are the tenses? Why?</vt:lpstr>
      <vt:lpstr>The Rana Plaza disaster did happen, and many people died. Complete these sentences to create imaginary alternatives:</vt:lpstr>
      <vt:lpstr>Writing</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Rana Plaza …. if</dc:title>
  <dc:creator>Linda Ruas</dc:creator>
  <cp:lastModifiedBy>Linda Ruas</cp:lastModifiedBy>
  <cp:revision>14</cp:revision>
  <dcterms:created xsi:type="dcterms:W3CDTF">2016-09-23T08:54:44Z</dcterms:created>
  <dcterms:modified xsi:type="dcterms:W3CDTF">2016-09-23T13:53:52Z</dcterms:modified>
</cp:coreProperties>
</file>